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Lst>
  <p:sldSz cx="18288000" cy="10287000"/>
  <p:notesSz cx="6858000" cy="9144000"/>
  <p:embeddedFontLst>
    <p:embeddedFont>
      <p:font typeface="Open Sans" panose="020B0606030504020204" pitchFamily="34" charset="0"/>
      <p:regular r:id="rId12"/>
    </p:embeddedFont>
    <p:embeddedFont>
      <p:font typeface="Open Sans Extra Bold" panose="020B0604020202020204" charset="0"/>
      <p:regular r:id="rId13"/>
    </p:embeddedFont>
    <p:embeddedFont>
      <p:font typeface="Poppins" panose="000005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svg>
</file>

<file path=ppt/media/image2.jpeg>
</file>

<file path=ppt/media/image3.png>
</file>

<file path=ppt/media/image4.svg>
</file>

<file path=ppt/media/image5.jpe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097502" y="5590237"/>
            <a:ext cx="14099416" cy="140994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391331" y="3298747"/>
            <a:ext cx="8015383" cy="3201849"/>
          </a:xfrm>
          <a:prstGeom prst="rect">
            <a:avLst/>
          </a:prstGeom>
        </p:spPr>
        <p:txBody>
          <a:bodyPr lIns="0" tIns="0" rIns="0" bIns="0" rtlCol="0" anchor="t">
            <a:spAutoFit/>
          </a:bodyPr>
          <a:lstStyle/>
          <a:p>
            <a:pPr algn="l">
              <a:lnSpc>
                <a:spcPts val="12819"/>
              </a:lnSpc>
              <a:spcBef>
                <a:spcPct val="0"/>
              </a:spcBef>
            </a:pPr>
            <a:r>
              <a:rPr lang="en-US" sz="9156">
                <a:solidFill>
                  <a:srgbClr val="051D40"/>
                </a:solidFill>
                <a:latin typeface="Open Sans Extra Bold"/>
                <a:ea typeface="Open Sans Extra Bold"/>
                <a:cs typeface="Open Sans Extra Bold"/>
                <a:sym typeface="Open Sans Extra Bold"/>
              </a:rPr>
              <a:t>Tb. Karya Abadi</a:t>
            </a:r>
          </a:p>
        </p:txBody>
      </p:sp>
      <p:grpSp>
        <p:nvGrpSpPr>
          <p:cNvPr id="6" name="Group 6"/>
          <p:cNvGrpSpPr/>
          <p:nvPr/>
        </p:nvGrpSpPr>
        <p:grpSpPr>
          <a:xfrm>
            <a:off x="16420234" y="-1717598"/>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747857" y="-643475"/>
            <a:ext cx="1286950" cy="1286950"/>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929195" y="8389571"/>
            <a:ext cx="3735531" cy="373553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8757394" y="7522582"/>
            <a:ext cx="8779632" cy="1733977"/>
          </a:xfrm>
          <a:custGeom>
            <a:avLst/>
            <a:gdLst/>
            <a:ahLst/>
            <a:cxnLst/>
            <a:rect l="l" t="t" r="r" b="b"/>
            <a:pathLst>
              <a:path w="8779632" h="1733977">
                <a:moveTo>
                  <a:pt x="0" y="0"/>
                </a:moveTo>
                <a:lnTo>
                  <a:pt x="8779632" y="0"/>
                </a:lnTo>
                <a:lnTo>
                  <a:pt x="8779632" y="1733977"/>
                </a:lnTo>
                <a:lnTo>
                  <a:pt x="0" y="1733977"/>
                </a:lnTo>
                <a:lnTo>
                  <a:pt x="0" y="0"/>
                </a:lnTo>
                <a:close/>
              </a:path>
            </a:pathLst>
          </a:custGeom>
          <a:blipFill>
            <a:blip r:embed="rId2"/>
            <a:stretch>
              <a:fillRect/>
            </a:stretch>
          </a:blipFill>
        </p:spPr>
      </p:sp>
      <p:grpSp>
        <p:nvGrpSpPr>
          <p:cNvPr id="16" name="Group 16"/>
          <p:cNvGrpSpPr>
            <a:grpSpLocks noChangeAspect="1"/>
          </p:cNvGrpSpPr>
          <p:nvPr/>
        </p:nvGrpSpPr>
        <p:grpSpPr>
          <a:xfrm>
            <a:off x="8573918" y="3143201"/>
            <a:ext cx="9146584" cy="5246370"/>
            <a:chOff x="0" y="0"/>
            <a:chExt cx="7981950" cy="4578350"/>
          </a:xfrm>
        </p:grpSpPr>
        <p:sp>
          <p:nvSpPr>
            <p:cNvPr id="17" name="Freeform 17"/>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id="18" name="Freeform 18"/>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id="19" name="Freeform 19"/>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id="20" name="Freeform 20"/>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id="21" name="Freeform 21"/>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3261" b="-3261"/>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extBox 2"/>
          <p:cNvSpPr txBox="1"/>
          <p:nvPr/>
        </p:nvSpPr>
        <p:spPr>
          <a:xfrm>
            <a:off x="2069632" y="3964967"/>
            <a:ext cx="8819592" cy="1771491"/>
          </a:xfrm>
          <a:prstGeom prst="rect">
            <a:avLst/>
          </a:prstGeom>
        </p:spPr>
        <p:txBody>
          <a:bodyPr lIns="0" tIns="0" rIns="0" bIns="0" rtlCol="0" anchor="t">
            <a:spAutoFit/>
          </a:bodyPr>
          <a:lstStyle/>
          <a:p>
            <a:pPr marL="0" lvl="0" indent="0" algn="l">
              <a:lnSpc>
                <a:spcPts val="14510"/>
              </a:lnSpc>
              <a:spcBef>
                <a:spcPct val="0"/>
              </a:spcBef>
            </a:pPr>
            <a:r>
              <a:rPr lang="en-US" sz="10364">
                <a:solidFill>
                  <a:srgbClr val="051D40"/>
                </a:solidFill>
                <a:latin typeface="Open Sans Extra Bold"/>
                <a:ea typeface="Open Sans Extra Bold"/>
                <a:cs typeface="Open Sans Extra Bold"/>
                <a:sym typeface="Open Sans Extra Bold"/>
              </a:rPr>
              <a:t>THANK YOU!</a:t>
            </a:r>
          </a:p>
        </p:txBody>
      </p:sp>
      <p:grpSp>
        <p:nvGrpSpPr>
          <p:cNvPr id="3" name="Group 3"/>
          <p:cNvGrpSpPr/>
          <p:nvPr/>
        </p:nvGrpSpPr>
        <p:grpSpPr>
          <a:xfrm>
            <a:off x="12398912" y="0"/>
            <a:ext cx="5889088" cy="9258300"/>
            <a:chOff x="0" y="0"/>
            <a:chExt cx="1551036" cy="2438400"/>
          </a:xfrm>
        </p:grpSpPr>
        <p:sp>
          <p:nvSpPr>
            <p:cNvPr id="4" name="Freeform 4"/>
            <p:cNvSpPr/>
            <p:nvPr/>
          </p:nvSpPr>
          <p:spPr>
            <a:xfrm>
              <a:off x="0" y="0"/>
              <a:ext cx="1551036" cy="2438400"/>
            </a:xfrm>
            <a:custGeom>
              <a:avLst/>
              <a:gdLst/>
              <a:ahLst/>
              <a:cxnLst/>
              <a:rect l="l" t="t" r="r" b="b"/>
              <a:pathLst>
                <a:path w="1551036" h="2438400">
                  <a:moveTo>
                    <a:pt x="0" y="0"/>
                  </a:moveTo>
                  <a:lnTo>
                    <a:pt x="1551036" y="0"/>
                  </a:lnTo>
                  <a:lnTo>
                    <a:pt x="1551036" y="2438400"/>
                  </a:lnTo>
                  <a:lnTo>
                    <a:pt x="0" y="2438400"/>
                  </a:lnTo>
                  <a:close/>
                </a:path>
              </a:pathLst>
            </a:custGeom>
            <a:solidFill>
              <a:srgbClr val="5B98BA"/>
            </a:solidFill>
            <a:ln cap="sq">
              <a:noFill/>
              <a:prstDash val="solid"/>
              <a:miter/>
            </a:ln>
          </p:spPr>
        </p:sp>
        <p:sp>
          <p:nvSpPr>
            <p:cNvPr id="5" name="TextBox 5"/>
            <p:cNvSpPr txBox="1"/>
            <p:nvPr/>
          </p:nvSpPr>
          <p:spPr>
            <a:xfrm>
              <a:off x="0" y="-38100"/>
              <a:ext cx="1551036" cy="2476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2398912" y="9530041"/>
            <a:ext cx="5889088" cy="756959"/>
            <a:chOff x="0" y="0"/>
            <a:chExt cx="1551036" cy="199364"/>
          </a:xfrm>
        </p:grpSpPr>
        <p:sp>
          <p:nvSpPr>
            <p:cNvPr id="7" name="Freeform 7"/>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5B98BA"/>
            </a:solidFill>
            <a:ln cap="sq">
              <a:noFill/>
              <a:prstDash val="solid"/>
              <a:miter/>
            </a:ln>
          </p:spPr>
        </p:sp>
        <p:sp>
          <p:nvSpPr>
            <p:cNvPr id="8" name="TextBox 8"/>
            <p:cNvSpPr txBox="1"/>
            <p:nvPr/>
          </p:nvSpPr>
          <p:spPr>
            <a:xfrm>
              <a:off x="0" y="-38100"/>
              <a:ext cx="1551036" cy="237464"/>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4925441" y="3609788"/>
            <a:ext cx="9392643" cy="9529477"/>
          </a:xfrm>
          <a:custGeom>
            <a:avLst/>
            <a:gdLst/>
            <a:ahLst/>
            <a:cxnLst/>
            <a:rect l="l" t="t" r="r" b="b"/>
            <a:pathLst>
              <a:path w="9392643" h="9529477">
                <a:moveTo>
                  <a:pt x="0" y="0"/>
                </a:moveTo>
                <a:lnTo>
                  <a:pt x="9392643" y="0"/>
                </a:lnTo>
                <a:lnTo>
                  <a:pt x="9392643" y="9529476"/>
                </a:lnTo>
                <a:lnTo>
                  <a:pt x="0" y="9529476"/>
                </a:lnTo>
                <a:lnTo>
                  <a:pt x="0" y="0"/>
                </a:lnTo>
                <a:close/>
              </a:path>
            </a:pathLst>
          </a:custGeom>
          <a:blipFill>
            <a:blip r:embed="rId2">
              <a:alphaModFix amt="20999"/>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2808595" y="1641132"/>
            <a:ext cx="7614811" cy="1244690"/>
          </a:xfrm>
          <a:prstGeom prst="rect">
            <a:avLst/>
          </a:prstGeom>
        </p:spPr>
        <p:txBody>
          <a:bodyPr lIns="0" tIns="0" rIns="0" bIns="0" rtlCol="0" anchor="t">
            <a:spAutoFit/>
          </a:bodyPr>
          <a:lstStyle/>
          <a:p>
            <a:pPr algn="l">
              <a:lnSpc>
                <a:spcPts val="10248"/>
              </a:lnSpc>
              <a:spcBef>
                <a:spcPct val="0"/>
              </a:spcBef>
            </a:pPr>
            <a:r>
              <a:rPr lang="en-US" sz="7320">
                <a:solidFill>
                  <a:srgbClr val="051D40"/>
                </a:solidFill>
                <a:latin typeface="Open Sans Extra Bold"/>
                <a:ea typeface="Open Sans Extra Bold"/>
                <a:cs typeface="Open Sans Extra Bold"/>
                <a:sym typeface="Open Sans Extra Bold"/>
              </a:rPr>
              <a:t>Group Member</a:t>
            </a:r>
          </a:p>
        </p:txBody>
      </p:sp>
      <p:grpSp>
        <p:nvGrpSpPr>
          <p:cNvPr id="6" name="Group 6"/>
          <p:cNvGrpSpPr/>
          <p:nvPr/>
        </p:nvGrpSpPr>
        <p:grpSpPr>
          <a:xfrm>
            <a:off x="-1867766" y="-1614217"/>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rot="5400000">
            <a:off x="2912435" y="3472452"/>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4"/>
            <a:stretch>
              <a:fillRect l="-2387" r="-2387"/>
            </a:stretch>
          </a:blipFill>
        </p:spPr>
      </p:sp>
      <p:sp>
        <p:nvSpPr>
          <p:cNvPr id="11" name="TextBox 11"/>
          <p:cNvSpPr txBox="1"/>
          <p:nvPr/>
        </p:nvSpPr>
        <p:spPr>
          <a:xfrm>
            <a:off x="3663160" y="3397227"/>
            <a:ext cx="3773019"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Sebastian Gunawan</a:t>
            </a:r>
          </a:p>
        </p:txBody>
      </p:sp>
      <p:sp>
        <p:nvSpPr>
          <p:cNvPr id="12" name="TextBox 12"/>
          <p:cNvSpPr txBox="1"/>
          <p:nvPr/>
        </p:nvSpPr>
        <p:spPr>
          <a:xfrm>
            <a:off x="8483149" y="3397227"/>
            <a:ext cx="1321930"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Leader</a:t>
            </a:r>
          </a:p>
        </p:txBody>
      </p:sp>
      <p:sp>
        <p:nvSpPr>
          <p:cNvPr id="13" name="Freeform 13"/>
          <p:cNvSpPr/>
          <p:nvPr/>
        </p:nvSpPr>
        <p:spPr>
          <a:xfrm rot="5400000">
            <a:off x="2912435" y="409795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4" name="TextBox 14"/>
          <p:cNvSpPr txBox="1"/>
          <p:nvPr/>
        </p:nvSpPr>
        <p:spPr>
          <a:xfrm>
            <a:off x="3663160" y="4022734"/>
            <a:ext cx="414302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Musyaffa Maulana</a:t>
            </a:r>
          </a:p>
        </p:txBody>
      </p:sp>
      <p:sp>
        <p:nvSpPr>
          <p:cNvPr id="15" name="TextBox 15"/>
          <p:cNvSpPr txBox="1"/>
          <p:nvPr/>
        </p:nvSpPr>
        <p:spPr>
          <a:xfrm>
            <a:off x="8483149" y="4022734"/>
            <a:ext cx="1321930"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Analyst</a:t>
            </a:r>
          </a:p>
        </p:txBody>
      </p:sp>
      <p:sp>
        <p:nvSpPr>
          <p:cNvPr id="16" name="Freeform 16"/>
          <p:cNvSpPr/>
          <p:nvPr/>
        </p:nvSpPr>
        <p:spPr>
          <a:xfrm rot="5400000">
            <a:off x="2912435" y="4723196"/>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7" name="TextBox 17"/>
          <p:cNvSpPr txBox="1"/>
          <p:nvPr/>
        </p:nvSpPr>
        <p:spPr>
          <a:xfrm>
            <a:off x="3663160" y="4647971"/>
            <a:ext cx="4652520"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Sulthan Ilham</a:t>
            </a:r>
          </a:p>
        </p:txBody>
      </p:sp>
      <p:sp>
        <p:nvSpPr>
          <p:cNvPr id="18" name="TextBox 18"/>
          <p:cNvSpPr txBox="1"/>
          <p:nvPr/>
        </p:nvSpPr>
        <p:spPr>
          <a:xfrm>
            <a:off x="8483149" y="4647971"/>
            <a:ext cx="2660212"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UI/UX Designer</a:t>
            </a:r>
          </a:p>
        </p:txBody>
      </p:sp>
      <p:sp>
        <p:nvSpPr>
          <p:cNvPr id="19" name="Freeform 19"/>
          <p:cNvSpPr/>
          <p:nvPr/>
        </p:nvSpPr>
        <p:spPr>
          <a:xfrm rot="5400000">
            <a:off x="2912435" y="53487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0" name="TextBox 20"/>
          <p:cNvSpPr txBox="1"/>
          <p:nvPr/>
        </p:nvSpPr>
        <p:spPr>
          <a:xfrm>
            <a:off x="3663160" y="5273478"/>
            <a:ext cx="4397771"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Fabian Buffon</a:t>
            </a:r>
          </a:p>
        </p:txBody>
      </p:sp>
      <p:sp>
        <p:nvSpPr>
          <p:cNvPr id="21" name="TextBox 21"/>
          <p:cNvSpPr txBox="1"/>
          <p:nvPr/>
        </p:nvSpPr>
        <p:spPr>
          <a:xfrm>
            <a:off x="8483149" y="5273478"/>
            <a:ext cx="2386106"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Programmer</a:t>
            </a:r>
          </a:p>
        </p:txBody>
      </p:sp>
      <p:sp>
        <p:nvSpPr>
          <p:cNvPr id="22" name="Freeform 22"/>
          <p:cNvSpPr/>
          <p:nvPr/>
        </p:nvSpPr>
        <p:spPr>
          <a:xfrm rot="5400000">
            <a:off x="2912435" y="597394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23" name="TextBox 23"/>
          <p:cNvSpPr txBox="1"/>
          <p:nvPr/>
        </p:nvSpPr>
        <p:spPr>
          <a:xfrm>
            <a:off x="3663160" y="5898715"/>
            <a:ext cx="4579735" cy="518066"/>
          </a:xfrm>
          <a:prstGeom prst="rect">
            <a:avLst/>
          </a:prstGeom>
        </p:spPr>
        <p:txBody>
          <a:bodyPr lIns="0" tIns="0" rIns="0" bIns="0" rtlCol="0" anchor="t">
            <a:spAutoFit/>
          </a:bodyPr>
          <a:lstStyle/>
          <a:p>
            <a:pPr algn="l">
              <a:lnSpc>
                <a:spcPts val="3995"/>
              </a:lnSpc>
              <a:spcBef>
                <a:spcPct val="0"/>
              </a:spcBef>
            </a:pPr>
            <a:r>
              <a:rPr lang="en-US" sz="2853" spc="-57">
                <a:solidFill>
                  <a:srgbClr val="051D40"/>
                </a:solidFill>
                <a:latin typeface="Poppins"/>
                <a:ea typeface="Poppins"/>
                <a:cs typeface="Poppins"/>
                <a:sym typeface="Poppins"/>
              </a:rPr>
              <a:t>M. Rafli</a:t>
            </a:r>
          </a:p>
        </p:txBody>
      </p:sp>
      <p:sp>
        <p:nvSpPr>
          <p:cNvPr id="24" name="TextBox 24"/>
          <p:cNvSpPr txBox="1"/>
          <p:nvPr/>
        </p:nvSpPr>
        <p:spPr>
          <a:xfrm>
            <a:off x="8483149" y="5898715"/>
            <a:ext cx="2240991" cy="518066"/>
          </a:xfrm>
          <a:prstGeom prst="rect">
            <a:avLst/>
          </a:prstGeom>
        </p:spPr>
        <p:txBody>
          <a:bodyPr lIns="0" tIns="0" rIns="0" bIns="0" rtlCol="0" anchor="t">
            <a:spAutoFit/>
          </a:bodyPr>
          <a:lstStyle/>
          <a:p>
            <a:pPr algn="r">
              <a:lnSpc>
                <a:spcPts val="3995"/>
              </a:lnSpc>
              <a:spcBef>
                <a:spcPct val="0"/>
              </a:spcBef>
            </a:pPr>
            <a:r>
              <a:rPr lang="en-US" sz="2853" spc="-57">
                <a:solidFill>
                  <a:srgbClr val="051D40"/>
                </a:solidFill>
                <a:latin typeface="Poppins"/>
                <a:ea typeface="Poppins"/>
                <a:cs typeface="Poppins"/>
                <a:sym typeface="Poppins"/>
              </a:rPr>
              <a:t>Dokumenter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3367558" y="2074592"/>
            <a:ext cx="11552885" cy="5766966"/>
            <a:chOff x="0" y="0"/>
            <a:chExt cx="3042735" cy="1518872"/>
          </a:xfrm>
        </p:grpSpPr>
        <p:sp>
          <p:nvSpPr>
            <p:cNvPr id="7" name="Freeform 7"/>
            <p:cNvSpPr/>
            <p:nvPr/>
          </p:nvSpPr>
          <p:spPr>
            <a:xfrm>
              <a:off x="0" y="0"/>
              <a:ext cx="3042735" cy="1518872"/>
            </a:xfrm>
            <a:custGeom>
              <a:avLst/>
              <a:gdLst/>
              <a:ahLst/>
              <a:cxnLst/>
              <a:rect l="l" t="t" r="r" b="b"/>
              <a:pathLst>
                <a:path w="3042735" h="1518872">
                  <a:moveTo>
                    <a:pt x="0" y="0"/>
                  </a:moveTo>
                  <a:lnTo>
                    <a:pt x="3042735" y="0"/>
                  </a:lnTo>
                  <a:lnTo>
                    <a:pt x="3042735" y="1518872"/>
                  </a:lnTo>
                  <a:lnTo>
                    <a:pt x="0" y="1518872"/>
                  </a:lnTo>
                  <a:close/>
                </a:path>
              </a:pathLst>
            </a:custGeom>
            <a:solidFill>
              <a:srgbClr val="145DA0"/>
            </a:solidFill>
            <a:ln cap="sq">
              <a:noFill/>
              <a:prstDash val="solid"/>
              <a:miter/>
            </a:ln>
          </p:spPr>
        </p:sp>
        <p:sp>
          <p:nvSpPr>
            <p:cNvPr id="8" name="TextBox 8"/>
            <p:cNvSpPr txBox="1"/>
            <p:nvPr/>
          </p:nvSpPr>
          <p:spPr>
            <a:xfrm>
              <a:off x="0" y="-38100"/>
              <a:ext cx="3042735" cy="15569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6205343" y="2129547"/>
            <a:ext cx="5877314" cy="992039"/>
          </a:xfrm>
          <a:prstGeom prst="rect">
            <a:avLst/>
          </a:prstGeom>
        </p:spPr>
        <p:txBody>
          <a:bodyPr lIns="0" tIns="0" rIns="0" bIns="0" rtlCol="0" anchor="t">
            <a:spAutoFit/>
          </a:bodyPr>
          <a:lstStyle/>
          <a:p>
            <a:pPr marL="0" lvl="0" indent="0" algn="ctr">
              <a:lnSpc>
                <a:spcPts val="8195"/>
              </a:lnSpc>
              <a:spcBef>
                <a:spcPct val="0"/>
              </a:spcBef>
            </a:pPr>
            <a:r>
              <a:rPr lang="en-US" sz="5854">
                <a:solidFill>
                  <a:srgbClr val="FDFDFD"/>
                </a:solidFill>
                <a:latin typeface="Open Sans Extra Bold"/>
                <a:ea typeface="Open Sans Extra Bold"/>
                <a:cs typeface="Open Sans Extra Bold"/>
                <a:sym typeface="Open Sans Extra Bold"/>
              </a:rPr>
              <a:t>Latar Belakang</a:t>
            </a:r>
          </a:p>
        </p:txBody>
      </p:sp>
      <p:sp>
        <p:nvSpPr>
          <p:cNvPr id="10" name="TextBox 10"/>
          <p:cNvSpPr txBox="1"/>
          <p:nvPr/>
        </p:nvSpPr>
        <p:spPr>
          <a:xfrm>
            <a:off x="3366153" y="3073960"/>
            <a:ext cx="11367477" cy="4744493"/>
          </a:xfrm>
          <a:prstGeom prst="rect">
            <a:avLst/>
          </a:prstGeom>
        </p:spPr>
        <p:txBody>
          <a:bodyPr lIns="0" tIns="0" rIns="0" bIns="0" rtlCol="0" anchor="t">
            <a:spAutoFit/>
          </a:bodyPr>
          <a:lstStyle/>
          <a:p>
            <a:pPr algn="ctr">
              <a:lnSpc>
                <a:spcPts val="3842"/>
              </a:lnSpc>
            </a:pPr>
            <a:r>
              <a:rPr lang="en-US" sz="2744">
                <a:solidFill>
                  <a:srgbClr val="FDFDFD"/>
                </a:solidFill>
                <a:latin typeface="Open Sans"/>
                <a:ea typeface="Open Sans"/>
                <a:cs typeface="Open Sans"/>
                <a:sym typeface="Open Sans"/>
              </a:rPr>
              <a:t>Toko bangunan Karya Abadi merupakan salah satu usaha yang bergerak di bidang penjualan bahan bangunan. Toko Bangunan Karya Abadi Telah Berdiri Sejak 1998, Yang berlokasi di Jalan Dukuh Barat No.51, Pemiliknya bernama Adam Mahesa Dengan semakin pesatnya perkembangan teknologi, terutama dalam penggunaan internet, kebutuhan akan layanan digital di sektor bisnis semakin meningkat. Saat ini, sebagian besar konsumen cenderung mencari informasi secara online karena kemudahan dan efisiensi yang ditawarkan.</a:t>
            </a:r>
          </a:p>
          <a:p>
            <a:pPr algn="ctr">
              <a:lnSpc>
                <a:spcPts val="3558"/>
              </a:lnSpc>
            </a:pPr>
            <a:endParaRPr lang="en-US" sz="2744">
              <a:solidFill>
                <a:srgbClr val="FDFDFD"/>
              </a:solidFill>
              <a:latin typeface="Open Sans"/>
              <a:ea typeface="Open Sans"/>
              <a:cs typeface="Open Sans"/>
              <a:sym typeface="Open Sans"/>
            </a:endParaRPr>
          </a:p>
          <a:p>
            <a:pPr marL="0" lvl="0" indent="0" algn="ctr">
              <a:lnSpc>
                <a:spcPts val="3558"/>
              </a:lnSpc>
              <a:spcBef>
                <a:spcPct val="0"/>
              </a:spcBef>
            </a:pPr>
            <a:endParaRPr lang="en-US" sz="2744">
              <a:solidFill>
                <a:srgbClr val="FDFDFD"/>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656283" y="-2445901"/>
            <a:ext cx="15178802" cy="1517880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6007842" y="-1797460"/>
            <a:ext cx="13881919" cy="1388191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3174392"/>
            <a:ext cx="4936940" cy="3567935"/>
          </a:xfrm>
          <a:prstGeom prst="rect">
            <a:avLst/>
          </a:prstGeom>
        </p:spPr>
        <p:txBody>
          <a:bodyPr lIns="0" tIns="0" rIns="0" bIns="0" rtlCol="0" anchor="t">
            <a:spAutoFit/>
          </a:bodyPr>
          <a:lstStyle/>
          <a:p>
            <a:pPr marL="0" lvl="0" indent="0" algn="l">
              <a:lnSpc>
                <a:spcPts val="14392"/>
              </a:lnSpc>
              <a:spcBef>
                <a:spcPct val="0"/>
              </a:spcBef>
            </a:pPr>
            <a:r>
              <a:rPr lang="en-US" sz="10280">
                <a:solidFill>
                  <a:srgbClr val="FDFDFD"/>
                </a:solidFill>
                <a:latin typeface="Open Sans Extra Bold"/>
                <a:ea typeface="Open Sans Extra Bold"/>
                <a:cs typeface="Open Sans Extra Bold"/>
                <a:sym typeface="Open Sans Extra Bold"/>
              </a:rPr>
              <a:t>Tujuan Khusus</a:t>
            </a:r>
          </a:p>
        </p:txBody>
      </p:sp>
      <p:sp>
        <p:nvSpPr>
          <p:cNvPr id="9" name="Freeform 9"/>
          <p:cNvSpPr/>
          <p:nvPr/>
        </p:nvSpPr>
        <p:spPr>
          <a:xfrm>
            <a:off x="8618101" y="1767991"/>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0" name="TextBox 10"/>
          <p:cNvSpPr txBox="1"/>
          <p:nvPr/>
        </p:nvSpPr>
        <p:spPr>
          <a:xfrm>
            <a:off x="8763159" y="20412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01</a:t>
            </a:r>
          </a:p>
        </p:txBody>
      </p:sp>
      <p:sp>
        <p:nvSpPr>
          <p:cNvPr id="11" name="Freeform 11"/>
          <p:cNvSpPr/>
          <p:nvPr/>
        </p:nvSpPr>
        <p:spPr>
          <a:xfrm>
            <a:off x="9144000" y="3541391"/>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2" name="TextBox 12"/>
          <p:cNvSpPr txBox="1"/>
          <p:nvPr/>
        </p:nvSpPr>
        <p:spPr>
          <a:xfrm>
            <a:off x="10688346" y="3922285"/>
            <a:ext cx="5768345" cy="63181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Memberikan design sesuai dengan kebutuhan pengguna dan pemilik toko.</a:t>
            </a:r>
          </a:p>
        </p:txBody>
      </p:sp>
      <p:sp>
        <p:nvSpPr>
          <p:cNvPr id="13" name="TextBox 13"/>
          <p:cNvSpPr txBox="1"/>
          <p:nvPr/>
        </p:nvSpPr>
        <p:spPr>
          <a:xfrm>
            <a:off x="9289058" y="38146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02</a:t>
            </a:r>
          </a:p>
        </p:txBody>
      </p:sp>
      <p:sp>
        <p:nvSpPr>
          <p:cNvPr id="14" name="Freeform 14"/>
          <p:cNvSpPr/>
          <p:nvPr/>
        </p:nvSpPr>
        <p:spPr>
          <a:xfrm>
            <a:off x="9144000" y="5318072"/>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5" name="TextBox 15"/>
          <p:cNvSpPr txBox="1"/>
          <p:nvPr/>
        </p:nvSpPr>
        <p:spPr>
          <a:xfrm>
            <a:off x="10688346" y="5533117"/>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Untuk meningkatkan penjualan kepada toko bangunan karya abadi, dengan adanya project tersebut</a:t>
            </a:r>
          </a:p>
        </p:txBody>
      </p:sp>
      <p:sp>
        <p:nvSpPr>
          <p:cNvPr id="16" name="TextBox 16"/>
          <p:cNvSpPr txBox="1"/>
          <p:nvPr/>
        </p:nvSpPr>
        <p:spPr>
          <a:xfrm>
            <a:off x="9289058" y="5591284"/>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03</a:t>
            </a:r>
          </a:p>
        </p:txBody>
      </p:sp>
      <p:sp>
        <p:nvSpPr>
          <p:cNvPr id="17" name="Freeform 17"/>
          <p:cNvSpPr/>
          <p:nvPr/>
        </p:nvSpPr>
        <p:spPr>
          <a:xfrm>
            <a:off x="8618101" y="7094753"/>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8" name="TextBox 18"/>
          <p:cNvSpPr txBox="1"/>
          <p:nvPr/>
        </p:nvSpPr>
        <p:spPr>
          <a:xfrm>
            <a:off x="10280481" y="7656728"/>
            <a:ext cx="5768345" cy="63181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Memberikan calon pengguna agar dapat bertransaksi di website kami.</a:t>
            </a:r>
          </a:p>
        </p:txBody>
      </p:sp>
      <p:sp>
        <p:nvSpPr>
          <p:cNvPr id="19" name="TextBox 19"/>
          <p:cNvSpPr txBox="1"/>
          <p:nvPr/>
        </p:nvSpPr>
        <p:spPr>
          <a:xfrm>
            <a:off x="8763159" y="7367965"/>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04</a:t>
            </a:r>
          </a:p>
        </p:txBody>
      </p:sp>
      <p:grpSp>
        <p:nvGrpSpPr>
          <p:cNvPr id="20" name="Group 20"/>
          <p:cNvGrpSpPr/>
          <p:nvPr/>
        </p:nvGrpSpPr>
        <p:grpSpPr>
          <a:xfrm>
            <a:off x="7905455" y="2656032"/>
            <a:ext cx="373607" cy="373607"/>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2" name="TextBox 22"/>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3" name="Group 23"/>
          <p:cNvGrpSpPr/>
          <p:nvPr/>
        </p:nvGrpSpPr>
        <p:grpSpPr>
          <a:xfrm>
            <a:off x="8315313" y="4180490"/>
            <a:ext cx="373607" cy="373607"/>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5" name="TextBox 25"/>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6" name="Group 26"/>
          <p:cNvGrpSpPr/>
          <p:nvPr/>
        </p:nvGrpSpPr>
        <p:grpSpPr>
          <a:xfrm>
            <a:off x="7944228" y="7402839"/>
            <a:ext cx="373607" cy="373607"/>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8" name="TextBox 28"/>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9" name="Group 29"/>
          <p:cNvGrpSpPr/>
          <p:nvPr/>
        </p:nvGrpSpPr>
        <p:grpSpPr>
          <a:xfrm>
            <a:off x="8309460" y="5760481"/>
            <a:ext cx="373607" cy="373607"/>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31" name="TextBox 31"/>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32" name="TextBox 32"/>
          <p:cNvSpPr txBox="1"/>
          <p:nvPr/>
        </p:nvSpPr>
        <p:spPr>
          <a:xfrm>
            <a:off x="10280481" y="1896294"/>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Memberikan Kemudahan Dan Efisiensi, Kepada konsumen toko bangunan karya abadi agar mendapatk informasi secara online.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656283" y="-2445901"/>
            <a:ext cx="15178802" cy="1517880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6007842" y="-1797460"/>
            <a:ext cx="13881919" cy="1388191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3174392"/>
            <a:ext cx="5775381" cy="3567935"/>
          </a:xfrm>
          <a:prstGeom prst="rect">
            <a:avLst/>
          </a:prstGeom>
        </p:spPr>
        <p:txBody>
          <a:bodyPr lIns="0" tIns="0" rIns="0" bIns="0" rtlCol="0" anchor="t">
            <a:spAutoFit/>
          </a:bodyPr>
          <a:lstStyle/>
          <a:p>
            <a:pPr marL="0" lvl="0" indent="0" algn="l">
              <a:lnSpc>
                <a:spcPts val="14392"/>
              </a:lnSpc>
              <a:spcBef>
                <a:spcPct val="0"/>
              </a:spcBef>
            </a:pPr>
            <a:r>
              <a:rPr lang="en-US" sz="10280">
                <a:solidFill>
                  <a:srgbClr val="FDFDFD"/>
                </a:solidFill>
                <a:latin typeface="Open Sans Extra Bold"/>
                <a:ea typeface="Open Sans Extra Bold"/>
                <a:cs typeface="Open Sans Extra Bold"/>
                <a:sym typeface="Open Sans Extra Bold"/>
              </a:rPr>
              <a:t>Batasan Masalah</a:t>
            </a:r>
          </a:p>
        </p:txBody>
      </p:sp>
      <p:sp>
        <p:nvSpPr>
          <p:cNvPr id="9" name="Freeform 9"/>
          <p:cNvSpPr/>
          <p:nvPr/>
        </p:nvSpPr>
        <p:spPr>
          <a:xfrm>
            <a:off x="8618101" y="1767991"/>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0" name="TextBox 10"/>
          <p:cNvSpPr txBox="1"/>
          <p:nvPr/>
        </p:nvSpPr>
        <p:spPr>
          <a:xfrm>
            <a:off x="8763159" y="20412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01</a:t>
            </a:r>
          </a:p>
        </p:txBody>
      </p:sp>
      <p:sp>
        <p:nvSpPr>
          <p:cNvPr id="11" name="Freeform 11"/>
          <p:cNvSpPr/>
          <p:nvPr/>
        </p:nvSpPr>
        <p:spPr>
          <a:xfrm>
            <a:off x="9144000" y="3541391"/>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2" name="TextBox 12"/>
          <p:cNvSpPr txBox="1"/>
          <p:nvPr/>
        </p:nvSpPr>
        <p:spPr>
          <a:xfrm>
            <a:off x="10688346" y="3756436"/>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Membantu calon pengguna agar dapat melakukan transaksional langsung dengan project yang kami ciptakan.</a:t>
            </a:r>
          </a:p>
        </p:txBody>
      </p:sp>
      <p:sp>
        <p:nvSpPr>
          <p:cNvPr id="13" name="TextBox 13"/>
          <p:cNvSpPr txBox="1"/>
          <p:nvPr/>
        </p:nvSpPr>
        <p:spPr>
          <a:xfrm>
            <a:off x="9289058" y="38146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02</a:t>
            </a:r>
          </a:p>
        </p:txBody>
      </p:sp>
      <p:sp>
        <p:nvSpPr>
          <p:cNvPr id="14" name="Freeform 14"/>
          <p:cNvSpPr/>
          <p:nvPr/>
        </p:nvSpPr>
        <p:spPr>
          <a:xfrm>
            <a:off x="9144000" y="5318072"/>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5" name="TextBox 15"/>
          <p:cNvSpPr txBox="1"/>
          <p:nvPr/>
        </p:nvSpPr>
        <p:spPr>
          <a:xfrm>
            <a:off x="9289058" y="5591284"/>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03</a:t>
            </a:r>
          </a:p>
        </p:txBody>
      </p:sp>
      <p:sp>
        <p:nvSpPr>
          <p:cNvPr id="16" name="Freeform 16"/>
          <p:cNvSpPr/>
          <p:nvPr/>
        </p:nvSpPr>
        <p:spPr>
          <a:xfrm>
            <a:off x="8618101" y="7094753"/>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7" name="TextBox 17"/>
          <p:cNvSpPr txBox="1"/>
          <p:nvPr/>
        </p:nvSpPr>
        <p:spPr>
          <a:xfrm>
            <a:off x="10137606" y="7399553"/>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Project ini menggunakan software Figma, untuk pembuatan design, software untuk membuat web Visual Studio Code.</a:t>
            </a:r>
          </a:p>
        </p:txBody>
      </p:sp>
      <p:sp>
        <p:nvSpPr>
          <p:cNvPr id="18" name="TextBox 18"/>
          <p:cNvSpPr txBox="1"/>
          <p:nvPr/>
        </p:nvSpPr>
        <p:spPr>
          <a:xfrm>
            <a:off x="8763159" y="7367965"/>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04</a:t>
            </a:r>
          </a:p>
        </p:txBody>
      </p:sp>
      <p:grpSp>
        <p:nvGrpSpPr>
          <p:cNvPr id="19" name="Group 19"/>
          <p:cNvGrpSpPr/>
          <p:nvPr/>
        </p:nvGrpSpPr>
        <p:grpSpPr>
          <a:xfrm>
            <a:off x="7905455" y="2656032"/>
            <a:ext cx="373607" cy="373607"/>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1" name="TextBox 21"/>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2" name="Group 22"/>
          <p:cNvGrpSpPr/>
          <p:nvPr/>
        </p:nvGrpSpPr>
        <p:grpSpPr>
          <a:xfrm>
            <a:off x="8315313" y="4180490"/>
            <a:ext cx="373607" cy="373607"/>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4" name="TextBox 24"/>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5" name="Group 25"/>
          <p:cNvGrpSpPr/>
          <p:nvPr/>
        </p:nvGrpSpPr>
        <p:grpSpPr>
          <a:xfrm>
            <a:off x="7944228" y="7402839"/>
            <a:ext cx="373607" cy="373607"/>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7" name="TextBox 27"/>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8" name="Group 28"/>
          <p:cNvGrpSpPr/>
          <p:nvPr/>
        </p:nvGrpSpPr>
        <p:grpSpPr>
          <a:xfrm>
            <a:off x="8309460" y="5760481"/>
            <a:ext cx="373607" cy="373607"/>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30" name="TextBox 30"/>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31" name="TextBox 31"/>
          <p:cNvSpPr txBox="1"/>
          <p:nvPr/>
        </p:nvSpPr>
        <p:spPr>
          <a:xfrm>
            <a:off x="10280481" y="1896294"/>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Project ini, memberikan informasi kepada konsumen tentang produk yang dijual oleh pihak toko bangunan </a:t>
            </a:r>
          </a:p>
        </p:txBody>
      </p:sp>
      <p:sp>
        <p:nvSpPr>
          <p:cNvPr id="32" name="TextBox 32"/>
          <p:cNvSpPr txBox="1"/>
          <p:nvPr/>
        </p:nvSpPr>
        <p:spPr>
          <a:xfrm>
            <a:off x="10688346" y="5533117"/>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Project ini menggunakan metode SDLC Prototype ini akan bergantungan kepada kebutuhan klien yang memungkinkan menghambat pembuatan project.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2381046" y="235269"/>
            <a:ext cx="13525908" cy="9816462"/>
          </a:xfrm>
          <a:custGeom>
            <a:avLst/>
            <a:gdLst/>
            <a:ahLst/>
            <a:cxnLst/>
            <a:rect l="l" t="t" r="r" b="b"/>
            <a:pathLst>
              <a:path w="13525908" h="9816462">
                <a:moveTo>
                  <a:pt x="0" y="0"/>
                </a:moveTo>
                <a:lnTo>
                  <a:pt x="13525908" y="0"/>
                </a:lnTo>
                <a:lnTo>
                  <a:pt x="13525908" y="9816462"/>
                </a:lnTo>
                <a:lnTo>
                  <a:pt x="0" y="9816462"/>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1028700" y="2247113"/>
            <a:ext cx="6293363" cy="5911007"/>
          </a:xfrm>
          <a:custGeom>
            <a:avLst/>
            <a:gdLst/>
            <a:ahLst/>
            <a:cxnLst/>
            <a:rect l="l" t="t" r="r" b="b"/>
            <a:pathLst>
              <a:path w="6293363" h="5911007">
                <a:moveTo>
                  <a:pt x="0" y="0"/>
                </a:moveTo>
                <a:lnTo>
                  <a:pt x="6293363" y="0"/>
                </a:lnTo>
                <a:lnTo>
                  <a:pt x="6293363" y="5911007"/>
                </a:lnTo>
                <a:lnTo>
                  <a:pt x="0" y="5911007"/>
                </a:lnTo>
                <a:lnTo>
                  <a:pt x="0" y="0"/>
                </a:lnTo>
                <a:close/>
              </a:path>
            </a:pathLst>
          </a:custGeom>
          <a:blipFill>
            <a:blip r:embed="rId2"/>
            <a:stretch>
              <a:fillRect/>
            </a:stretch>
          </a:blipFill>
        </p:spPr>
      </p:sp>
      <p:sp>
        <p:nvSpPr>
          <p:cNvPr id="3" name="Freeform 3"/>
          <p:cNvSpPr/>
          <p:nvPr/>
        </p:nvSpPr>
        <p:spPr>
          <a:xfrm>
            <a:off x="6986741" y="2493364"/>
            <a:ext cx="10272559" cy="5664756"/>
          </a:xfrm>
          <a:custGeom>
            <a:avLst/>
            <a:gdLst/>
            <a:ahLst/>
            <a:cxnLst/>
            <a:rect l="l" t="t" r="r" b="b"/>
            <a:pathLst>
              <a:path w="10272559" h="5664756">
                <a:moveTo>
                  <a:pt x="0" y="0"/>
                </a:moveTo>
                <a:lnTo>
                  <a:pt x="10272559" y="0"/>
                </a:lnTo>
                <a:lnTo>
                  <a:pt x="10272559" y="5664756"/>
                </a:lnTo>
                <a:lnTo>
                  <a:pt x="0" y="5664756"/>
                </a:lnTo>
                <a:lnTo>
                  <a:pt x="0" y="0"/>
                </a:lnTo>
                <a:close/>
              </a:path>
            </a:pathLst>
          </a:custGeom>
          <a:blipFill>
            <a:blip r:embed="rId3"/>
            <a:stretch>
              <a:fillRect r="-10014"/>
            </a:stretch>
          </a:blipFill>
        </p:spPr>
      </p:sp>
      <p:sp>
        <p:nvSpPr>
          <p:cNvPr id="4" name="TextBox 4"/>
          <p:cNvSpPr txBox="1"/>
          <p:nvPr/>
        </p:nvSpPr>
        <p:spPr>
          <a:xfrm>
            <a:off x="6493778" y="914400"/>
            <a:ext cx="5300444" cy="971059"/>
          </a:xfrm>
          <a:prstGeom prst="rect">
            <a:avLst/>
          </a:prstGeom>
        </p:spPr>
        <p:txBody>
          <a:bodyPr lIns="0" tIns="0" rIns="0" bIns="0" rtlCol="0" anchor="t">
            <a:spAutoFit/>
          </a:bodyPr>
          <a:lstStyle/>
          <a:p>
            <a:pPr marL="0" lvl="0" indent="0" algn="l">
              <a:lnSpc>
                <a:spcPts val="7902"/>
              </a:lnSpc>
              <a:spcBef>
                <a:spcPct val="0"/>
              </a:spcBef>
            </a:pPr>
            <a:r>
              <a:rPr lang="en-US" sz="5644">
                <a:solidFill>
                  <a:srgbClr val="242424"/>
                </a:solidFill>
                <a:latin typeface="Open Sans Extra Bold"/>
                <a:ea typeface="Open Sans Extra Bold"/>
                <a:cs typeface="Open Sans Extra Bold"/>
                <a:sym typeface="Open Sans Extra Bold"/>
              </a:rPr>
              <a:t>GANTT CHART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6656283" y="-2445901"/>
            <a:ext cx="15178802" cy="1517880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6007842" y="-1797460"/>
            <a:ext cx="13881919" cy="1388191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028700" y="3174392"/>
            <a:ext cx="5775381" cy="5387210"/>
          </a:xfrm>
          <a:prstGeom prst="rect">
            <a:avLst/>
          </a:prstGeom>
        </p:spPr>
        <p:txBody>
          <a:bodyPr lIns="0" tIns="0" rIns="0" bIns="0" rtlCol="0" anchor="t">
            <a:spAutoFit/>
          </a:bodyPr>
          <a:lstStyle/>
          <a:p>
            <a:pPr marL="0" lvl="0" indent="0" algn="l">
              <a:lnSpc>
                <a:spcPts val="14392"/>
              </a:lnSpc>
              <a:spcBef>
                <a:spcPct val="0"/>
              </a:spcBef>
            </a:pPr>
            <a:r>
              <a:rPr lang="en-US" sz="10280">
                <a:solidFill>
                  <a:srgbClr val="FDFDFD"/>
                </a:solidFill>
                <a:latin typeface="Open Sans Extra Bold"/>
                <a:ea typeface="Open Sans Extra Bold"/>
                <a:cs typeface="Open Sans Extra Bold"/>
                <a:sym typeface="Open Sans Extra Bold"/>
              </a:rPr>
              <a:t>Fitur-Fitur Web</a:t>
            </a:r>
          </a:p>
        </p:txBody>
      </p:sp>
      <p:sp>
        <p:nvSpPr>
          <p:cNvPr id="9" name="Freeform 9"/>
          <p:cNvSpPr/>
          <p:nvPr/>
        </p:nvSpPr>
        <p:spPr>
          <a:xfrm>
            <a:off x="8618101" y="1767991"/>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0" name="TextBox 10"/>
          <p:cNvSpPr txBox="1"/>
          <p:nvPr/>
        </p:nvSpPr>
        <p:spPr>
          <a:xfrm>
            <a:off x="8763159" y="20412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01</a:t>
            </a:r>
          </a:p>
        </p:txBody>
      </p:sp>
      <p:sp>
        <p:nvSpPr>
          <p:cNvPr id="11" name="Freeform 11"/>
          <p:cNvSpPr/>
          <p:nvPr/>
        </p:nvSpPr>
        <p:spPr>
          <a:xfrm>
            <a:off x="9144000" y="3541391"/>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2" name="TextBox 12"/>
          <p:cNvSpPr txBox="1"/>
          <p:nvPr/>
        </p:nvSpPr>
        <p:spPr>
          <a:xfrm>
            <a:off x="10688346" y="3756436"/>
            <a:ext cx="5768345" cy="63181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Fitur untuk menambahkan produk ke dalam keranjang. </a:t>
            </a:r>
          </a:p>
        </p:txBody>
      </p:sp>
      <p:sp>
        <p:nvSpPr>
          <p:cNvPr id="13" name="TextBox 13"/>
          <p:cNvSpPr txBox="1"/>
          <p:nvPr/>
        </p:nvSpPr>
        <p:spPr>
          <a:xfrm>
            <a:off x="9289058" y="38146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02</a:t>
            </a:r>
          </a:p>
        </p:txBody>
      </p:sp>
      <p:sp>
        <p:nvSpPr>
          <p:cNvPr id="14" name="Freeform 14"/>
          <p:cNvSpPr/>
          <p:nvPr/>
        </p:nvSpPr>
        <p:spPr>
          <a:xfrm>
            <a:off x="9144000" y="5318072"/>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5" name="TextBox 15"/>
          <p:cNvSpPr txBox="1"/>
          <p:nvPr/>
        </p:nvSpPr>
        <p:spPr>
          <a:xfrm>
            <a:off x="9289058" y="5591284"/>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03</a:t>
            </a:r>
          </a:p>
        </p:txBody>
      </p:sp>
      <p:sp>
        <p:nvSpPr>
          <p:cNvPr id="16" name="Freeform 16"/>
          <p:cNvSpPr/>
          <p:nvPr/>
        </p:nvSpPr>
        <p:spPr>
          <a:xfrm>
            <a:off x="8618101" y="7094753"/>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17" name="TextBox 17"/>
          <p:cNvSpPr txBox="1"/>
          <p:nvPr/>
        </p:nvSpPr>
        <p:spPr>
          <a:xfrm>
            <a:off x="10137606" y="7399553"/>
            <a:ext cx="5768345" cy="63181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Menyediakan berbagai macam metode pembayaran.</a:t>
            </a:r>
          </a:p>
        </p:txBody>
      </p:sp>
      <p:sp>
        <p:nvSpPr>
          <p:cNvPr id="18" name="TextBox 18"/>
          <p:cNvSpPr txBox="1"/>
          <p:nvPr/>
        </p:nvSpPr>
        <p:spPr>
          <a:xfrm>
            <a:off x="8763159" y="7367965"/>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Open Sans Extra Bold"/>
                <a:ea typeface="Open Sans Extra Bold"/>
                <a:cs typeface="Open Sans Extra Bold"/>
                <a:sym typeface="Open Sans Extra Bold"/>
              </a:rPr>
              <a:t>04</a:t>
            </a:r>
          </a:p>
        </p:txBody>
      </p:sp>
      <p:grpSp>
        <p:nvGrpSpPr>
          <p:cNvPr id="19" name="Group 19"/>
          <p:cNvGrpSpPr/>
          <p:nvPr/>
        </p:nvGrpSpPr>
        <p:grpSpPr>
          <a:xfrm>
            <a:off x="7905455" y="2656032"/>
            <a:ext cx="373607" cy="373607"/>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1" name="TextBox 21"/>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2" name="Group 22"/>
          <p:cNvGrpSpPr/>
          <p:nvPr/>
        </p:nvGrpSpPr>
        <p:grpSpPr>
          <a:xfrm>
            <a:off x="8315313" y="4180490"/>
            <a:ext cx="373607" cy="373607"/>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4" name="TextBox 24"/>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5" name="Group 25"/>
          <p:cNvGrpSpPr/>
          <p:nvPr/>
        </p:nvGrpSpPr>
        <p:grpSpPr>
          <a:xfrm>
            <a:off x="7944228" y="7402839"/>
            <a:ext cx="373607" cy="373607"/>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27" name="TextBox 27"/>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8" name="Group 28"/>
          <p:cNvGrpSpPr/>
          <p:nvPr/>
        </p:nvGrpSpPr>
        <p:grpSpPr>
          <a:xfrm>
            <a:off x="8309460" y="5760481"/>
            <a:ext cx="373607" cy="373607"/>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id="30" name="TextBox 30"/>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31" name="TextBox 31"/>
          <p:cNvSpPr txBox="1"/>
          <p:nvPr/>
        </p:nvSpPr>
        <p:spPr>
          <a:xfrm>
            <a:off x="10280481" y="1896294"/>
            <a:ext cx="5768345" cy="94654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Daftar produk berdasarkan kategori (misalnya: semen, keramik, cat, paku, dan bahan bangunan lainnya).</a:t>
            </a:r>
          </a:p>
        </p:txBody>
      </p:sp>
      <p:sp>
        <p:nvSpPr>
          <p:cNvPr id="32" name="TextBox 32"/>
          <p:cNvSpPr txBox="1"/>
          <p:nvPr/>
        </p:nvSpPr>
        <p:spPr>
          <a:xfrm>
            <a:off x="10688346" y="5533117"/>
            <a:ext cx="5768345" cy="631811"/>
          </a:xfrm>
          <a:prstGeom prst="rect">
            <a:avLst/>
          </a:prstGeom>
        </p:spPr>
        <p:txBody>
          <a:bodyPr lIns="0" tIns="0" rIns="0" bIns="0" rtlCol="0" anchor="t">
            <a:spAutoFit/>
          </a:bodyPr>
          <a:lstStyle/>
          <a:p>
            <a:pPr algn="l">
              <a:lnSpc>
                <a:spcPts val="2495"/>
              </a:lnSpc>
            </a:pPr>
            <a:r>
              <a:rPr lang="en-US" sz="1782" spc="-35">
                <a:solidFill>
                  <a:srgbClr val="145DA0"/>
                </a:solidFill>
                <a:latin typeface="Poppins"/>
                <a:ea typeface="Poppins"/>
                <a:cs typeface="Poppins"/>
                <a:sym typeface="Poppins"/>
              </a:rPr>
              <a:t>Live Chat atau kontak bantuan untuk pertanyaan pelanggan.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686D1D-59C5-17CE-F841-60C03B4E7C4F}"/>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87214AEB-30E8-748C-5EAE-C7402ABBA32F}"/>
              </a:ext>
            </a:extLst>
          </p:cNvPr>
          <p:cNvSpPr txBox="1"/>
          <p:nvPr/>
        </p:nvSpPr>
        <p:spPr>
          <a:xfrm>
            <a:off x="4351788" y="961121"/>
            <a:ext cx="9584422" cy="946669"/>
          </a:xfrm>
          <a:prstGeom prst="rect">
            <a:avLst/>
          </a:prstGeom>
        </p:spPr>
        <p:txBody>
          <a:bodyPr wrap="square" lIns="0" tIns="0" rIns="0" bIns="0" rtlCol="0" anchor="t">
            <a:spAutoFit/>
          </a:bodyPr>
          <a:lstStyle/>
          <a:p>
            <a:pPr marL="0" lvl="0" indent="0" algn="l">
              <a:lnSpc>
                <a:spcPts val="7902"/>
              </a:lnSpc>
              <a:spcBef>
                <a:spcPct val="0"/>
              </a:spcBef>
            </a:pPr>
            <a:r>
              <a:rPr lang="en-US" sz="5644" dirty="0">
                <a:solidFill>
                  <a:srgbClr val="242424"/>
                </a:solidFill>
                <a:latin typeface="Open Sans Extra Bold"/>
                <a:ea typeface="Open Sans Extra Bold"/>
                <a:cs typeface="Open Sans Extra Bold"/>
                <a:sym typeface="Open Sans Extra Bold"/>
              </a:rPr>
              <a:t>MEETING DENGAN CLIENT</a:t>
            </a:r>
          </a:p>
        </p:txBody>
      </p:sp>
      <p:pic>
        <p:nvPicPr>
          <p:cNvPr id="6" name="Picture 5">
            <a:extLst>
              <a:ext uri="{FF2B5EF4-FFF2-40B4-BE49-F238E27FC236}">
                <a16:creationId xmlns:a16="http://schemas.microsoft.com/office/drawing/2014/main" id="{0E657A43-759D-3E01-304B-A0A62F2065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7901" y="2316198"/>
            <a:ext cx="17312197" cy="7009681"/>
          </a:xfrm>
          <a:prstGeom prst="rect">
            <a:avLst/>
          </a:prstGeom>
        </p:spPr>
      </p:pic>
    </p:spTree>
    <p:extLst>
      <p:ext uri="{BB962C8B-B14F-4D97-AF65-F5344CB8AC3E}">
        <p14:creationId xmlns:p14="http://schemas.microsoft.com/office/powerpoint/2010/main" val="10201200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289</Words>
  <Application>Microsoft Office PowerPoint</Application>
  <PresentationFormat>Custom</PresentationFormat>
  <Paragraphs>44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Poppins</vt:lpstr>
      <vt:lpstr>Open Sans</vt:lpstr>
      <vt:lpstr>Open Sans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Tb. Karya Abadi</dc:title>
  <cp:lastModifiedBy>raflihaikal1112@gmail.com</cp:lastModifiedBy>
  <cp:revision>3</cp:revision>
  <dcterms:created xsi:type="dcterms:W3CDTF">2006-08-16T00:00:00Z</dcterms:created>
  <dcterms:modified xsi:type="dcterms:W3CDTF">2024-10-27T14:45:30Z</dcterms:modified>
  <dc:identifier>DAGTgIIVzOY</dc:identifier>
</cp:coreProperties>
</file>

<file path=docProps/thumbnail.jpeg>
</file>